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8" r:id="rId2"/>
  </p:sldMasterIdLst>
  <p:notesMasterIdLst>
    <p:notesMasterId r:id="rId24"/>
  </p:notesMasterIdLst>
  <p:handoutMasterIdLst>
    <p:handoutMasterId r:id="rId25"/>
  </p:handoutMasterIdLst>
  <p:sldIdLst>
    <p:sldId id="265" r:id="rId3"/>
    <p:sldId id="257" r:id="rId4"/>
    <p:sldId id="280" r:id="rId5"/>
    <p:sldId id="281" r:id="rId6"/>
    <p:sldId id="273" r:id="rId7"/>
    <p:sldId id="282" r:id="rId8"/>
    <p:sldId id="274" r:id="rId9"/>
    <p:sldId id="268" r:id="rId10"/>
    <p:sldId id="283" r:id="rId11"/>
    <p:sldId id="266" r:id="rId12"/>
    <p:sldId id="285" r:id="rId13"/>
    <p:sldId id="284" r:id="rId14"/>
    <p:sldId id="269" r:id="rId15"/>
    <p:sldId id="286" r:id="rId16"/>
    <p:sldId id="287" r:id="rId17"/>
    <p:sldId id="277" r:id="rId18"/>
    <p:sldId id="289" r:id="rId19"/>
    <p:sldId id="279" r:id="rId20"/>
    <p:sldId id="270" r:id="rId21"/>
    <p:sldId id="271" r:id="rId22"/>
    <p:sldId id="263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AAAA"/>
    <a:srgbClr val="1846BA"/>
    <a:srgbClr val="ED0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9" autoAdjust="0"/>
    <p:restoredTop sz="94674" autoAdjust="0"/>
  </p:normalViewPr>
  <p:slideViewPr>
    <p:cSldViewPr snapToGrid="0" snapToObjects="1" showGuides="1">
      <p:cViewPr>
        <p:scale>
          <a:sx n="170" d="100"/>
          <a:sy n="170" d="100"/>
        </p:scale>
        <p:origin x="280" y="144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55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subtitle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text</a:t>
            </a:r>
            <a:r>
              <a:rPr lang="ru-RU" dirty="0" smtClean="0"/>
              <a:t> </a:t>
            </a:r>
            <a:r>
              <a:rPr lang="ru-RU" dirty="0" err="1" smtClean="0"/>
              <a:t>styles</a:t>
            </a:r>
            <a:endParaRPr lang="ru-RU" dirty="0" smtClean="0"/>
          </a:p>
          <a:p>
            <a:pPr lvl="1"/>
            <a:r>
              <a:rPr lang="ru-RU" dirty="0" err="1" smtClean="0"/>
              <a:t>Second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ru-RU" dirty="0" smtClean="0"/>
          </a:p>
          <a:p>
            <a:pPr lvl="2"/>
            <a:r>
              <a:rPr lang="ru-RU" dirty="0" err="1" smtClean="0"/>
              <a:t>Third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ru-RU" dirty="0" smtClean="0"/>
          </a:p>
          <a:p>
            <a:pPr lvl="3"/>
            <a:r>
              <a:rPr lang="ru-RU" dirty="0" err="1" smtClean="0"/>
              <a:t>Fourth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ru-RU" dirty="0" smtClean="0"/>
          </a:p>
          <a:p>
            <a:pPr lvl="4"/>
            <a:r>
              <a:rPr lang="ru-RU" dirty="0" err="1" smtClean="0"/>
              <a:t>Fifth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text</a:t>
            </a:r>
            <a:r>
              <a:rPr lang="ru-RU" dirty="0" smtClean="0"/>
              <a:t> </a:t>
            </a:r>
            <a:r>
              <a:rPr lang="ru-RU" dirty="0" err="1" smtClean="0"/>
              <a:t>styles</a:t>
            </a:r>
            <a:endParaRPr lang="ru-RU" dirty="0" smtClean="0"/>
          </a:p>
          <a:p>
            <a:pPr lvl="1"/>
            <a:r>
              <a:rPr lang="ru-RU" dirty="0" err="1" smtClean="0"/>
              <a:t>Second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ru-RU" dirty="0" smtClean="0"/>
          </a:p>
          <a:p>
            <a:pPr lvl="2"/>
            <a:r>
              <a:rPr lang="ru-RU" dirty="0" err="1" smtClean="0"/>
              <a:t>Third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ru-RU" dirty="0" smtClean="0"/>
          </a:p>
          <a:p>
            <a:pPr lvl="3"/>
            <a:r>
              <a:rPr lang="ru-RU" dirty="0" err="1" smtClean="0"/>
              <a:t>Fourth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ru-RU" dirty="0" smtClean="0"/>
          </a:p>
          <a:p>
            <a:pPr lvl="4"/>
            <a:r>
              <a:rPr lang="ru-RU" dirty="0" err="1" smtClean="0"/>
              <a:t>Fifth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text</a:t>
            </a:r>
            <a:r>
              <a:rPr lang="ru-RU" dirty="0" smtClean="0"/>
              <a:t> </a:t>
            </a:r>
            <a:r>
              <a:rPr lang="ru-RU" dirty="0" err="1" smtClean="0"/>
              <a:t>styles</a:t>
            </a:r>
            <a:endParaRPr lang="ru-RU" dirty="0" smtClean="0"/>
          </a:p>
          <a:p>
            <a:pPr lvl="1"/>
            <a:r>
              <a:rPr lang="ru-RU" dirty="0" err="1" smtClean="0"/>
              <a:t>Second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ru-RU" dirty="0" smtClean="0"/>
          </a:p>
          <a:p>
            <a:pPr lvl="2"/>
            <a:r>
              <a:rPr lang="ru-RU" dirty="0" err="1" smtClean="0"/>
              <a:t>Third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ru-RU" dirty="0" smtClean="0"/>
          </a:p>
          <a:p>
            <a:pPr lvl="3"/>
            <a:r>
              <a:rPr lang="ru-RU" dirty="0" err="1" smtClean="0"/>
              <a:t>Fourth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ru-RU" dirty="0" smtClean="0"/>
          </a:p>
          <a:p>
            <a:pPr lvl="4"/>
            <a:r>
              <a:rPr lang="ru-RU" dirty="0" err="1" smtClean="0"/>
              <a:t>Fifth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9" y="1770130"/>
            <a:ext cx="3036565" cy="2919036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subtitle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00" y="2926326"/>
            <a:ext cx="6400800" cy="70574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71600" y="3637205"/>
            <a:ext cx="6400800" cy="4629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997421"/>
            <a:ext cx="5965438" cy="1488969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5697" y="2571750"/>
            <a:ext cx="5965825" cy="1652588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141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40" y="927382"/>
            <a:ext cx="2713244" cy="1644368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10279"/>
            <a:ext cx="8229600" cy="62048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2787704"/>
            <a:ext cx="8229600" cy="59412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6273934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6133"/>
            <a:ext cx="6273934" cy="28484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text</a:t>
            </a:r>
            <a:r>
              <a:rPr lang="ru-RU" dirty="0" smtClean="0"/>
              <a:t> </a:t>
            </a:r>
            <a:r>
              <a:rPr lang="ru-RU" dirty="0" err="1" smtClean="0"/>
              <a:t>styles</a:t>
            </a:r>
            <a:endParaRPr lang="ru-RU" dirty="0" smtClean="0"/>
          </a:p>
          <a:p>
            <a:pPr lvl="1"/>
            <a:r>
              <a:rPr lang="ru-RU" dirty="0" err="1" smtClean="0"/>
              <a:t>Second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ru-RU" dirty="0" smtClean="0"/>
          </a:p>
          <a:p>
            <a:pPr lvl="2"/>
            <a:r>
              <a:rPr lang="ru-RU" dirty="0" err="1" smtClean="0"/>
              <a:t>Third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ru-RU" dirty="0" smtClean="0"/>
          </a:p>
          <a:p>
            <a:pPr lvl="3"/>
            <a:r>
              <a:rPr lang="ru-RU" dirty="0" err="1" smtClean="0"/>
              <a:t>Fourth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ru-RU" dirty="0" smtClean="0"/>
          </a:p>
          <a:p>
            <a:pPr lvl="4"/>
            <a:r>
              <a:rPr lang="ru-RU" dirty="0" err="1" smtClean="0"/>
              <a:t>Fifth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text</a:t>
            </a:r>
            <a:r>
              <a:rPr lang="ru-RU" dirty="0" smtClean="0"/>
              <a:t> </a:t>
            </a:r>
            <a:r>
              <a:rPr lang="ru-RU" dirty="0" err="1" smtClean="0"/>
              <a:t>styles</a:t>
            </a:r>
            <a:endParaRPr lang="ru-RU" dirty="0" smtClean="0"/>
          </a:p>
          <a:p>
            <a:pPr lvl="1"/>
            <a:r>
              <a:rPr lang="ru-RU" dirty="0" err="1" smtClean="0"/>
              <a:t>Second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ru-RU" dirty="0" smtClean="0"/>
          </a:p>
          <a:p>
            <a:pPr lvl="2"/>
            <a:r>
              <a:rPr lang="ru-RU" dirty="0" err="1" smtClean="0"/>
              <a:t>Third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ru-RU" dirty="0" smtClean="0"/>
          </a:p>
          <a:p>
            <a:pPr lvl="3"/>
            <a:r>
              <a:rPr lang="ru-RU" dirty="0" err="1" smtClean="0"/>
              <a:t>Fourth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ru-RU" dirty="0" smtClean="0"/>
          </a:p>
          <a:p>
            <a:pPr lvl="4"/>
            <a:r>
              <a:rPr lang="ru-RU" dirty="0" err="1" smtClean="0"/>
              <a:t>Fifth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text</a:t>
            </a:r>
            <a:r>
              <a:rPr lang="ru-RU" dirty="0" smtClean="0"/>
              <a:t> </a:t>
            </a:r>
            <a:r>
              <a:rPr lang="ru-RU" dirty="0" err="1" smtClean="0"/>
              <a:t>styles</a:t>
            </a:r>
            <a:endParaRPr lang="ru-RU" dirty="0" smtClean="0"/>
          </a:p>
          <a:p>
            <a:pPr lvl="1"/>
            <a:r>
              <a:rPr lang="ru-RU" dirty="0" err="1" smtClean="0"/>
              <a:t>Second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ru-RU" dirty="0" smtClean="0"/>
          </a:p>
          <a:p>
            <a:pPr lvl="2"/>
            <a:r>
              <a:rPr lang="ru-RU" dirty="0" err="1" smtClean="0"/>
              <a:t>Third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ru-RU" dirty="0" smtClean="0"/>
          </a:p>
          <a:p>
            <a:pPr lvl="3"/>
            <a:r>
              <a:rPr lang="ru-RU" dirty="0" err="1" smtClean="0"/>
              <a:t>Fourth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ru-RU" dirty="0" smtClean="0"/>
          </a:p>
          <a:p>
            <a:pPr lvl="4"/>
            <a:r>
              <a:rPr lang="ru-RU" dirty="0" err="1" smtClean="0"/>
              <a:t>Fifth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text</a:t>
            </a:r>
            <a:r>
              <a:rPr lang="ru-RU" dirty="0" smtClean="0"/>
              <a:t> </a:t>
            </a:r>
            <a:r>
              <a:rPr lang="ru-RU" dirty="0" err="1" smtClean="0"/>
              <a:t>styles</a:t>
            </a:r>
            <a:endParaRPr lang="ru-RU" dirty="0" smtClean="0"/>
          </a:p>
          <a:p>
            <a:pPr lvl="1"/>
            <a:r>
              <a:rPr lang="ru-RU" dirty="0" err="1" smtClean="0"/>
              <a:t>Second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ru-RU" dirty="0" smtClean="0"/>
          </a:p>
          <a:p>
            <a:pPr lvl="2"/>
            <a:r>
              <a:rPr lang="ru-RU" dirty="0" err="1" smtClean="0"/>
              <a:t>Third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ru-RU" dirty="0" smtClean="0"/>
          </a:p>
          <a:p>
            <a:pPr lvl="3"/>
            <a:r>
              <a:rPr lang="ru-RU" dirty="0" err="1" smtClean="0"/>
              <a:t>Fourth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ru-RU" dirty="0" smtClean="0"/>
          </a:p>
          <a:p>
            <a:pPr lvl="4"/>
            <a:r>
              <a:rPr lang="ru-RU" dirty="0" err="1" smtClean="0"/>
              <a:t>Fifth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1759744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3288506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27498"/>
            <a:ext cx="8229600" cy="6203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1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9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/>
          </p:nvPr>
        </p:nvSpPr>
        <p:spPr>
          <a:xfrm>
            <a:off x="457201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/>
          </p:nvPr>
        </p:nvSpPr>
        <p:spPr>
          <a:xfrm>
            <a:off x="3275819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/>
          </p:nvPr>
        </p:nvSpPr>
        <p:spPr>
          <a:xfrm>
            <a:off x="6085706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theme" Target="../theme/theme2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text</a:t>
            </a:r>
            <a:r>
              <a:rPr lang="ru-RU" dirty="0" smtClean="0"/>
              <a:t> </a:t>
            </a:r>
            <a:r>
              <a:rPr lang="ru-RU" dirty="0" err="1" smtClean="0"/>
              <a:t>styles</a:t>
            </a:r>
            <a:endParaRPr lang="ru-RU" dirty="0" smtClean="0"/>
          </a:p>
          <a:p>
            <a:pPr lvl="1"/>
            <a:r>
              <a:rPr lang="ru-RU" dirty="0" err="1" smtClean="0"/>
              <a:t>Second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ru-RU" dirty="0" smtClean="0"/>
          </a:p>
          <a:p>
            <a:pPr lvl="2"/>
            <a:r>
              <a:rPr lang="ru-RU" dirty="0" err="1" smtClean="0"/>
              <a:t>Third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ru-RU" dirty="0" smtClean="0"/>
          </a:p>
          <a:p>
            <a:pPr lvl="3"/>
            <a:r>
              <a:rPr lang="ru-RU" dirty="0" err="1" smtClean="0"/>
              <a:t>Fourth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ru-RU" dirty="0" smtClean="0"/>
          </a:p>
          <a:p>
            <a:pPr lvl="4"/>
            <a:r>
              <a:rPr lang="ru-RU" dirty="0" err="1" smtClean="0"/>
              <a:t>Fifth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329462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  <p:sldLayoutId id="2147483692" r:id="rId3"/>
    <p:sldLayoutId id="2147483686" r:id="rId4"/>
    <p:sldLayoutId id="2147483689" r:id="rId5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text</a:t>
            </a:r>
            <a:r>
              <a:rPr lang="ru-RU" dirty="0" smtClean="0"/>
              <a:t> </a:t>
            </a:r>
            <a:r>
              <a:rPr lang="ru-RU" dirty="0" err="1" smtClean="0"/>
              <a:t>styles</a:t>
            </a:r>
            <a:endParaRPr lang="ru-RU" dirty="0" smtClean="0"/>
          </a:p>
          <a:p>
            <a:pPr lvl="1"/>
            <a:r>
              <a:rPr lang="ru-RU" dirty="0" err="1" smtClean="0"/>
              <a:t>Second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ru-RU" dirty="0" smtClean="0"/>
          </a:p>
          <a:p>
            <a:pPr lvl="2"/>
            <a:r>
              <a:rPr lang="ru-RU" dirty="0" err="1" smtClean="0"/>
              <a:t>Third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ru-RU" dirty="0" smtClean="0"/>
          </a:p>
          <a:p>
            <a:pPr lvl="3"/>
            <a:r>
              <a:rPr lang="ru-RU" dirty="0" err="1" smtClean="0"/>
              <a:t>Fourth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ru-RU" dirty="0" smtClean="0"/>
          </a:p>
          <a:p>
            <a:pPr lvl="4"/>
            <a:r>
              <a:rPr lang="ru-RU" dirty="0" err="1" smtClean="0"/>
              <a:t>Fifth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2270" y="1844634"/>
            <a:ext cx="8661990" cy="1437282"/>
          </a:xfrm>
        </p:spPr>
        <p:txBody>
          <a:bodyPr>
            <a:noAutofit/>
          </a:bodyPr>
          <a:lstStyle/>
          <a:p>
            <a:pPr algn="r"/>
            <a:r>
              <a:rPr lang="en-US" sz="4400" spc="150" dirty="0"/>
              <a:t>Visualization of statistics from </a:t>
            </a:r>
            <a:r>
              <a:rPr lang="en-US" sz="4400" spc="150" dirty="0" smtClean="0"/>
              <a:t>VK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by example </a:t>
            </a:r>
            <a:r>
              <a:rPr lang="en-US" dirty="0"/>
              <a:t>of outer space communities.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681566" y="4217580"/>
            <a:ext cx="6648773" cy="395197"/>
          </a:xfrm>
        </p:spPr>
        <p:txBody>
          <a:bodyPr>
            <a:noAutofit/>
          </a:bodyPr>
          <a:lstStyle/>
          <a:p>
            <a:pPr algn="r"/>
            <a:r>
              <a:rPr lang="en-US" sz="1800" b="1" dirty="0" smtClean="0"/>
              <a:t>Maliutin Alexey</a:t>
            </a:r>
            <a:r>
              <a:rPr lang="en-US" sz="1800" smtClean="0"/>
              <a:t>, </a:t>
            </a:r>
            <a:r>
              <a:rPr lang="en-US" sz="1800" smtClean="0">
                <a:solidFill>
                  <a:schemeClr val="bg1">
                    <a:lumMod val="85000"/>
                  </a:schemeClr>
                </a:solidFill>
              </a:rPr>
              <a:t>M4119c</a:t>
            </a:r>
            <a:endParaRPr lang="ru-RU" sz="18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71997" y="4620280"/>
            <a:ext cx="3599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The High-Performance Computing </a:t>
            </a:r>
            <a:r>
              <a:rPr lang="en-US" sz="1400" dirty="0" smtClean="0">
                <a:solidFill>
                  <a:schemeClr val="bg1"/>
                </a:solidFill>
              </a:rPr>
              <a:t>Department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16</a:t>
            </a:r>
            <a:r>
              <a:rPr lang="en-US" sz="1400" baseline="30000" dirty="0" smtClean="0">
                <a:solidFill>
                  <a:schemeClr val="bg1"/>
                </a:solidFill>
              </a:rPr>
              <a:t>th</a:t>
            </a:r>
            <a:r>
              <a:rPr lang="en-US" sz="1400" dirty="0" smtClean="0">
                <a:solidFill>
                  <a:schemeClr val="bg1"/>
                </a:solidFill>
              </a:rPr>
              <a:t> January, 2018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8054056" y="4499272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D0942"/>
                </a:solidFill>
              </a:rPr>
              <a:t>5/13</a:t>
            </a:r>
            <a:endParaRPr lang="en-US" dirty="0">
              <a:solidFill>
                <a:srgbClr val="ED0942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900946"/>
              </p:ext>
            </p:extLst>
          </p:nvPr>
        </p:nvGraphicFramePr>
        <p:xfrm>
          <a:off x="563526" y="1498246"/>
          <a:ext cx="3618614" cy="28575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97590"/>
                <a:gridCol w="602511"/>
                <a:gridCol w="1063108"/>
                <a:gridCol w="772633"/>
                <a:gridCol w="382772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Date</a:t>
                      </a:r>
                      <a:endParaRPr lang="ru-RU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Item</a:t>
                      </a:r>
                      <a:endParaRPr lang="bg-B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Parameter 1</a:t>
                      </a:r>
                      <a:endParaRPr lang="uk-UA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Parameter</a:t>
                      </a:r>
                      <a:r>
                        <a:rPr lang="en-US" sz="11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2</a:t>
                      </a:r>
                      <a:endParaRPr lang="uk-UA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Value</a:t>
                      </a:r>
                      <a:endParaRPr lang="ru-RU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19.11.2017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views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574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19.11.2017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visitors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100" u="none" strike="noStrike">
                          <a:effectLst/>
                        </a:rPr>
                        <a:t>399</a:t>
                      </a:r>
                      <a:endParaRPr lang="uk-UA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19.11.2017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gender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Ж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19.11.2017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gender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М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285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19.11.2017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u="none" strike="noStrike">
                          <a:effectLst/>
                        </a:rPr>
                        <a:t>1-18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100" u="none" strike="noStrike">
                          <a:effectLst/>
                        </a:rPr>
                        <a:t>51</a:t>
                      </a:r>
                      <a:endParaRPr lang="uk-UA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19.11.2017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u="none" strike="noStrike">
                          <a:effectLst/>
                        </a:rPr>
                        <a:t>18-21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52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19.11.2017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cities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Москва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19.11.2017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cities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u="none" strike="noStrike">
                          <a:effectLst/>
                        </a:rPr>
                        <a:t>Санкт-Петербург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25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19.11.2017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cities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Новосибирск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19.11.2017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cities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Краснодар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19.11.2017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cities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Минск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19.11.2017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cities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Красноярск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19.11.2017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cities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Самара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19.11.2017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cities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100" u="none" strike="noStrike" dirty="0" err="1">
                          <a:effectLst/>
                        </a:rPr>
                        <a:t>Екатеринбург</a:t>
                      </a:r>
                      <a:endParaRPr lang="uk-U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88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8054056" y="4499272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D0942"/>
                </a:solidFill>
              </a:rPr>
              <a:t>5/13</a:t>
            </a:r>
            <a:endParaRPr lang="en-US" dirty="0">
              <a:solidFill>
                <a:srgbClr val="ED0942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900946"/>
              </p:ext>
            </p:extLst>
          </p:nvPr>
        </p:nvGraphicFramePr>
        <p:xfrm>
          <a:off x="563526" y="1498246"/>
          <a:ext cx="3618614" cy="28575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97590"/>
                <a:gridCol w="602511"/>
                <a:gridCol w="1063108"/>
                <a:gridCol w="772633"/>
                <a:gridCol w="382772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Date</a:t>
                      </a:r>
                      <a:endParaRPr lang="ru-RU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Item</a:t>
                      </a:r>
                      <a:endParaRPr lang="bg-B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Parameter 1</a:t>
                      </a:r>
                      <a:endParaRPr lang="uk-UA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Parameter</a:t>
                      </a:r>
                      <a:r>
                        <a:rPr lang="en-US" sz="11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2</a:t>
                      </a:r>
                      <a:endParaRPr lang="uk-UA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Value</a:t>
                      </a:r>
                      <a:endParaRPr lang="ru-RU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19.11.2017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views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574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19.11.2017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visitors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100" u="none" strike="noStrike">
                          <a:effectLst/>
                        </a:rPr>
                        <a:t>399</a:t>
                      </a:r>
                      <a:endParaRPr lang="uk-UA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19.11.2017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gender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Ж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19.11.2017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gender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М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285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19.11.2017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u="none" strike="noStrike">
                          <a:effectLst/>
                        </a:rPr>
                        <a:t>1-18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100" u="none" strike="noStrike">
                          <a:effectLst/>
                        </a:rPr>
                        <a:t>51</a:t>
                      </a:r>
                      <a:endParaRPr lang="uk-UA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19.11.2017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u="none" strike="noStrike">
                          <a:effectLst/>
                        </a:rPr>
                        <a:t>18-21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52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19.11.2017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cities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Москва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19.11.2017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cities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u="none" strike="noStrike">
                          <a:effectLst/>
                        </a:rPr>
                        <a:t>Санкт-Петербург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25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19.11.2017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cities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Новосибирск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19.11.2017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cities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Краснодар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19.11.2017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cities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Минск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19.11.2017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cities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Красноярск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19.11.2017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cities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Самара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19.11.2017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cities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100" u="none" strike="noStrike" dirty="0" err="1">
                          <a:effectLst/>
                        </a:rPr>
                        <a:t>Екатеринбург</a:t>
                      </a:r>
                      <a:endParaRPr lang="uk-U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439" y="1710848"/>
            <a:ext cx="2241255" cy="22412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12439" y="3952103"/>
            <a:ext cx="538926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Thx, Anastasia!</a:t>
            </a:r>
            <a:endParaRPr lang="ru-RU" sz="2400" b="1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192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8054056" y="4499272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D0942"/>
                </a:solidFill>
              </a:rPr>
              <a:t>5/13</a:t>
            </a:r>
            <a:endParaRPr lang="en-US" dirty="0">
              <a:solidFill>
                <a:srgbClr val="ED0942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900946"/>
              </p:ext>
            </p:extLst>
          </p:nvPr>
        </p:nvGraphicFramePr>
        <p:xfrm>
          <a:off x="563526" y="1498246"/>
          <a:ext cx="3618614" cy="28575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97590"/>
                <a:gridCol w="602511"/>
                <a:gridCol w="1063108"/>
                <a:gridCol w="772633"/>
                <a:gridCol w="382772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Date</a:t>
                      </a:r>
                      <a:endParaRPr lang="ru-RU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Item</a:t>
                      </a:r>
                      <a:endParaRPr lang="bg-B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Parameter 1</a:t>
                      </a:r>
                      <a:endParaRPr lang="uk-UA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Parameter</a:t>
                      </a:r>
                      <a:r>
                        <a:rPr lang="en-US" sz="11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2</a:t>
                      </a:r>
                      <a:endParaRPr lang="uk-UA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Value</a:t>
                      </a:r>
                      <a:endParaRPr lang="ru-RU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19.11.2017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views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574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19.11.2017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visitors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100" u="none" strike="noStrike">
                          <a:effectLst/>
                        </a:rPr>
                        <a:t>399</a:t>
                      </a:r>
                      <a:endParaRPr lang="uk-UA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19.11.2017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gender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Ж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19.11.2017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gender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М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285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19.11.2017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u="none" strike="noStrike">
                          <a:effectLst/>
                        </a:rPr>
                        <a:t>1-18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100" u="none" strike="noStrike">
                          <a:effectLst/>
                        </a:rPr>
                        <a:t>51</a:t>
                      </a:r>
                      <a:endParaRPr lang="uk-UA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19.11.2017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u="none" strike="noStrike">
                          <a:effectLst/>
                        </a:rPr>
                        <a:t>18-21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52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19.11.2017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cities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Москва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19.11.2017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cities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u="none" strike="noStrike">
                          <a:effectLst/>
                        </a:rPr>
                        <a:t>Санкт-Петербург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25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19.11.2017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cities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Новосибирск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19.11.2017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cities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Краснодар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19.11.2017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cities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Минск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19.11.2017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cities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Красноярск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19.11.2017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cities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Самара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19.11.2017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cities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100" u="none" strike="noStrike" dirty="0" err="1">
                          <a:effectLst/>
                        </a:rPr>
                        <a:t>Екатеринбург</a:t>
                      </a:r>
                      <a:endParaRPr lang="uk-U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303367" y="1422873"/>
            <a:ext cx="4855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4 groups and more than </a:t>
            </a:r>
            <a:r>
              <a:rPr lang="en-US" sz="1600" dirty="0" smtClean="0">
                <a:solidFill>
                  <a:srgbClr val="00B0F0"/>
                </a:solidFill>
              </a:rPr>
              <a:t>30k rows annually per each</a:t>
            </a:r>
            <a:endParaRPr lang="ru-RU" sz="1600" dirty="0" smtClean="0">
              <a:solidFill>
                <a:srgbClr val="00B0F0"/>
              </a:solidFill>
            </a:endParaRPr>
          </a:p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Row-by-row isn’t a hierarchical structure</a:t>
            </a:r>
            <a:endParaRPr lang="en-US" sz="1600" dirty="0" smtClean="0"/>
          </a:p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F0"/>
                </a:solidFill>
              </a:rPr>
              <a:t>No regions</a:t>
            </a:r>
            <a:r>
              <a:rPr lang="en-US" sz="1600" dirty="0" smtClean="0"/>
              <a:t>, just a cities</a:t>
            </a:r>
            <a:endParaRPr lang="en-US" sz="1600" dirty="0" smtClean="0">
              <a:solidFill>
                <a:srgbClr val="00B0F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38623" y="2208900"/>
            <a:ext cx="708923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smtClean="0">
                <a:ln w="0"/>
                <a:solidFill>
                  <a:srgbClr val="ED094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Require modification</a:t>
            </a:r>
            <a:endParaRPr lang="ru-RU" sz="2400" dirty="0">
              <a:ln w="0"/>
              <a:solidFill>
                <a:srgbClr val="ED094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6620539" y="2675719"/>
            <a:ext cx="396949" cy="3981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725" y="2990002"/>
            <a:ext cx="2750288" cy="928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47903"/>
          <a:stretch/>
        </p:blipFill>
        <p:spPr>
          <a:xfrm>
            <a:off x="7108717" y="3340625"/>
            <a:ext cx="1678025" cy="685687"/>
          </a:xfrm>
          <a:prstGeom prst="rect">
            <a:avLst/>
          </a:prstGeom>
        </p:spPr>
      </p:pic>
      <p:sp>
        <p:nvSpPr>
          <p:cNvPr id="7" name="Plus 6"/>
          <p:cNvSpPr/>
          <p:nvPr/>
        </p:nvSpPr>
        <p:spPr>
          <a:xfrm>
            <a:off x="6620539" y="3393299"/>
            <a:ext cx="399769" cy="395855"/>
          </a:xfrm>
          <a:prstGeom prst="mathPlus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124382" y="4222273"/>
            <a:ext cx="538926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JSON</a:t>
            </a:r>
            <a:endParaRPr lang="ru-RU" sz="28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5198299" y="4236084"/>
            <a:ext cx="313306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2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Solved task: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2534093" y="1051472"/>
            <a:ext cx="8557327" cy="439686"/>
          </a:xfrm>
        </p:spPr>
        <p:txBody>
          <a:bodyPr>
            <a:noAutofit/>
          </a:bodyPr>
          <a:lstStyle/>
          <a:p>
            <a:pPr marL="0" indent="0">
              <a:buClr>
                <a:srgbClr val="00B0F0"/>
              </a:buClr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Information about distinct groups on one graph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54056" y="4499272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D0942"/>
                </a:solidFill>
              </a:rPr>
              <a:t>6</a:t>
            </a:r>
            <a:r>
              <a:rPr lang="en-US" dirty="0" smtClean="0">
                <a:solidFill>
                  <a:srgbClr val="ED0942"/>
                </a:solidFill>
              </a:rPr>
              <a:t>/13</a:t>
            </a:r>
            <a:endParaRPr lang="en-US" dirty="0">
              <a:solidFill>
                <a:srgbClr val="ED094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47865"/>
            <a:ext cx="1511211" cy="29061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476" y="1556482"/>
            <a:ext cx="1545159" cy="2877465"/>
          </a:xfrm>
          <a:prstGeom prst="rect">
            <a:avLst/>
          </a:prstGeom>
        </p:spPr>
      </p:pic>
      <p:sp>
        <p:nvSpPr>
          <p:cNvPr id="10" name="Содержимое 2"/>
          <p:cNvSpPr txBox="1">
            <a:spLocks/>
          </p:cNvSpPr>
          <p:nvPr/>
        </p:nvSpPr>
        <p:spPr>
          <a:xfrm>
            <a:off x="1809198" y="1491158"/>
            <a:ext cx="5426150" cy="12975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.AppleSystemUIFont" charset="-120"/>
              <a:buChar char="+"/>
            </a:pPr>
            <a:r>
              <a:rPr lang="en-US" sz="2000" dirty="0" smtClean="0"/>
              <a:t>Great for specific data</a:t>
            </a:r>
          </a:p>
          <a:p>
            <a:pPr>
              <a:spcBef>
                <a:spcPts val="0"/>
              </a:spcBef>
              <a:buFont typeface=".AppleSystemUIFont" charset="-120"/>
              <a:buChar char="+"/>
            </a:pPr>
            <a:r>
              <a:rPr lang="en-US" sz="2000" dirty="0" smtClean="0"/>
              <a:t>Easier implementation</a:t>
            </a:r>
          </a:p>
          <a:p>
            <a:pPr>
              <a:spcBef>
                <a:spcPts val="0"/>
              </a:spcBef>
              <a:buFont typeface=".AppleSystemUIFont" charset="-120"/>
              <a:buChar char="–"/>
            </a:pPr>
            <a:r>
              <a:rPr lang="en-US" sz="2000" dirty="0" smtClean="0"/>
              <a:t>A mess with wide range of values</a:t>
            </a:r>
          </a:p>
          <a:p>
            <a:pPr>
              <a:spcBef>
                <a:spcPts val="0"/>
              </a:spcBef>
              <a:buFont typeface=".AppleSystemUIFont" charset="-120"/>
              <a:buChar char="–"/>
            </a:pPr>
            <a:r>
              <a:rPr lang="en-US" sz="2000" dirty="0" smtClean="0"/>
              <a:t>Non-fitted for time series</a:t>
            </a:r>
          </a:p>
        </p:txBody>
      </p:sp>
      <p:sp>
        <p:nvSpPr>
          <p:cNvPr id="11" name="Содержимое 2"/>
          <p:cNvSpPr txBox="1">
            <a:spLocks/>
          </p:cNvSpPr>
          <p:nvPr/>
        </p:nvSpPr>
        <p:spPr>
          <a:xfrm>
            <a:off x="2741507" y="3274073"/>
            <a:ext cx="4516905" cy="12975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en-US" sz="2000" dirty="0" smtClean="0"/>
              <a:t>Great visualization for long time period +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en-US" sz="2000" dirty="0" smtClean="0"/>
              <a:t>Lightness despite of the values +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en-US" sz="2000" dirty="0" smtClean="0"/>
              <a:t>Non-trivial interactivity –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en-US" sz="2000" dirty="0" smtClean="0"/>
              <a:t>Looks awful without of context –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94167" y="2705156"/>
            <a:ext cx="124594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VS.</a:t>
            </a:r>
            <a:endParaRPr lang="ru-RU" sz="28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458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Solved task: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2534093" y="1051472"/>
            <a:ext cx="8557327" cy="439686"/>
          </a:xfrm>
        </p:spPr>
        <p:txBody>
          <a:bodyPr>
            <a:noAutofit/>
          </a:bodyPr>
          <a:lstStyle/>
          <a:p>
            <a:pPr marL="0" indent="0">
              <a:buClr>
                <a:srgbClr val="00B0F0"/>
              </a:buClr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GEO and regional distribution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54056" y="4499272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D0942"/>
                </a:solidFill>
              </a:rPr>
              <a:t>7</a:t>
            </a:r>
            <a:r>
              <a:rPr lang="en-US" dirty="0" smtClean="0">
                <a:solidFill>
                  <a:srgbClr val="ED0942"/>
                </a:solidFill>
              </a:rPr>
              <a:t>/13</a:t>
            </a:r>
            <a:endParaRPr lang="en-US" dirty="0">
              <a:solidFill>
                <a:srgbClr val="ED0942"/>
              </a:solidFill>
            </a:endParaRPr>
          </a:p>
        </p:txBody>
      </p:sp>
      <p:sp>
        <p:nvSpPr>
          <p:cNvPr id="10" name="Содержимое 2"/>
          <p:cNvSpPr txBox="1">
            <a:spLocks/>
          </p:cNvSpPr>
          <p:nvPr/>
        </p:nvSpPr>
        <p:spPr>
          <a:xfrm>
            <a:off x="1809198" y="1491158"/>
            <a:ext cx="5426150" cy="12975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.AppleSystemUIFont" charset="-120"/>
              <a:buChar char="+"/>
            </a:pPr>
            <a:r>
              <a:rPr lang="en-US" sz="2000" dirty="0" smtClean="0"/>
              <a:t>Fitted for text data</a:t>
            </a:r>
          </a:p>
          <a:p>
            <a:pPr>
              <a:spcBef>
                <a:spcPts val="0"/>
              </a:spcBef>
              <a:buFont typeface=".AppleSystemUIFont" charset="-120"/>
              <a:buChar char="+"/>
            </a:pPr>
            <a:r>
              <a:rPr lang="en-US" sz="2000" dirty="0" smtClean="0"/>
              <a:t>High accuracy and focusing on values</a:t>
            </a:r>
          </a:p>
          <a:p>
            <a:pPr>
              <a:spcBef>
                <a:spcPts val="0"/>
              </a:spcBef>
              <a:buFont typeface=".AppleSystemUIFont" charset="-120"/>
              <a:buChar char="–"/>
            </a:pPr>
            <a:r>
              <a:rPr lang="en-US" sz="2000" dirty="0" smtClean="0"/>
              <a:t>Require a lot of space on the page</a:t>
            </a:r>
          </a:p>
          <a:p>
            <a:pPr>
              <a:spcBef>
                <a:spcPts val="0"/>
              </a:spcBef>
              <a:buFont typeface=".AppleSystemUIFont" charset="-120"/>
              <a:buChar char="–"/>
            </a:pPr>
            <a:r>
              <a:rPr lang="en-US" sz="2000" dirty="0" smtClean="0"/>
              <a:t>A bit boring</a:t>
            </a:r>
          </a:p>
        </p:txBody>
      </p:sp>
      <p:sp>
        <p:nvSpPr>
          <p:cNvPr id="11" name="Содержимое 2"/>
          <p:cNvSpPr txBox="1">
            <a:spLocks/>
          </p:cNvSpPr>
          <p:nvPr/>
        </p:nvSpPr>
        <p:spPr>
          <a:xfrm>
            <a:off x="2741507" y="3274073"/>
            <a:ext cx="4516905" cy="12975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en-US" sz="1900" dirty="0" smtClean="0"/>
              <a:t>The most natural way for GEO visualization </a:t>
            </a:r>
            <a:r>
              <a:rPr lang="en-US" sz="2000" dirty="0" smtClean="0"/>
              <a:t>+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en-US" sz="2000" dirty="0" smtClean="0"/>
              <a:t>High interactivity +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en-US" sz="2000" dirty="0" smtClean="0"/>
              <a:t>Required data adaptation –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en-US" sz="2000" dirty="0" smtClean="0"/>
              <a:t>High-load on the client side –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94167" y="2705156"/>
            <a:ext cx="124594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VS.</a:t>
            </a:r>
            <a:endParaRPr lang="ru-RU" sz="28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830817"/>
              </p:ext>
            </p:extLst>
          </p:nvPr>
        </p:nvGraphicFramePr>
        <p:xfrm>
          <a:off x="390514" y="1562156"/>
          <a:ext cx="1321981" cy="2286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93284"/>
                <a:gridCol w="428697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City</a:t>
                      </a:r>
                      <a:endParaRPr lang="ru-RU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Value</a:t>
                      </a:r>
                      <a:endParaRPr lang="ru-RU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 err="1" smtClean="0">
                          <a:effectLst/>
                        </a:rPr>
                        <a:t>Moscow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574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 smtClean="0">
                          <a:effectLst/>
                        </a:rPr>
                        <a:t>St. </a:t>
                      </a:r>
                      <a:r>
                        <a:rPr lang="hr-HR" sz="1100" u="none" strike="noStrike" dirty="0" err="1" smtClean="0">
                          <a:effectLst/>
                        </a:rPr>
                        <a:t>Petersburg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100" u="none" strike="noStrike" dirty="0">
                          <a:effectLst/>
                        </a:rPr>
                        <a:t>399</a:t>
                      </a:r>
                      <a:endParaRPr lang="uk-U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 smtClean="0">
                          <a:effectLst/>
                        </a:rPr>
                        <a:t>Perm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 smtClean="0">
                          <a:effectLst/>
                        </a:rPr>
                        <a:t>Kazan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 dirty="0">
                          <a:effectLst/>
                        </a:rPr>
                        <a:t>285</a:t>
                      </a:r>
                      <a:endParaRPr lang="is-I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 err="1" smtClean="0">
                          <a:effectLst/>
                        </a:rPr>
                        <a:t>Sochi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100" u="none" strike="noStrike" dirty="0">
                          <a:effectLst/>
                        </a:rPr>
                        <a:t>51</a:t>
                      </a:r>
                      <a:endParaRPr lang="uk-U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 smtClean="0">
                          <a:effectLst/>
                        </a:rPr>
                        <a:t>Ufa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 dirty="0">
                          <a:effectLst/>
                        </a:rPr>
                        <a:t>52</a:t>
                      </a:r>
                      <a:endParaRPr lang="is-I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 smtClean="0">
                          <a:effectLst/>
                        </a:rPr>
                        <a:t>Vladivostok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Omsk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 dirty="0">
                          <a:effectLst/>
                        </a:rPr>
                        <a:t>25</a:t>
                      </a:r>
                      <a:endParaRPr lang="is-I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 err="1" smtClean="0">
                          <a:effectLst/>
                        </a:rPr>
                        <a:t>Tomsk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 smtClean="0">
                          <a:effectLst/>
                        </a:rPr>
                        <a:t>Krasnodar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Novosibirsk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9598"/>
          <a:stretch/>
        </p:blipFill>
        <p:spPr>
          <a:xfrm>
            <a:off x="7332051" y="1615248"/>
            <a:ext cx="1761769" cy="29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4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Solved task: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2534093" y="1051472"/>
            <a:ext cx="8557327" cy="439686"/>
          </a:xfrm>
        </p:spPr>
        <p:txBody>
          <a:bodyPr>
            <a:noAutofit/>
          </a:bodyPr>
          <a:lstStyle/>
          <a:p>
            <a:pPr marL="0" indent="0">
              <a:buClr>
                <a:srgbClr val="00B0F0"/>
              </a:buClr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Dynamics over days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54056" y="4499272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D0942"/>
                </a:solidFill>
              </a:rPr>
              <a:t>8</a:t>
            </a:r>
            <a:r>
              <a:rPr lang="en-US" dirty="0" smtClean="0">
                <a:solidFill>
                  <a:srgbClr val="ED0942"/>
                </a:solidFill>
              </a:rPr>
              <a:t>/13</a:t>
            </a:r>
            <a:endParaRPr lang="en-US" dirty="0">
              <a:solidFill>
                <a:srgbClr val="ED0942"/>
              </a:solidFill>
            </a:endParaRPr>
          </a:p>
        </p:txBody>
      </p:sp>
      <p:sp>
        <p:nvSpPr>
          <p:cNvPr id="10" name="Содержимое 2"/>
          <p:cNvSpPr txBox="1">
            <a:spLocks/>
          </p:cNvSpPr>
          <p:nvPr/>
        </p:nvSpPr>
        <p:spPr>
          <a:xfrm>
            <a:off x="1809198" y="1491158"/>
            <a:ext cx="5426150" cy="1297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.AppleSystemUIFont" charset="-120"/>
              <a:buChar char="+"/>
            </a:pPr>
            <a:r>
              <a:rPr lang="en-US" sz="2000" dirty="0" smtClean="0"/>
              <a:t>Focusing on values</a:t>
            </a:r>
          </a:p>
          <a:p>
            <a:pPr>
              <a:spcBef>
                <a:spcPts val="0"/>
              </a:spcBef>
              <a:buFont typeface=".AppleSystemUIFont" charset="-120"/>
              <a:buChar char="–"/>
            </a:pPr>
            <a:r>
              <a:rPr lang="en-US" sz="2000" dirty="0" smtClean="0"/>
              <a:t>Can disturb over </a:t>
            </a:r>
            <a:r>
              <a:rPr lang="en-US" sz="2000" i="1" dirty="0" smtClean="0"/>
              <a:t>day-by-day</a:t>
            </a:r>
            <a:r>
              <a:rPr lang="en-US" sz="2000" dirty="0" smtClean="0"/>
              <a:t> iteration</a:t>
            </a:r>
          </a:p>
          <a:p>
            <a:pPr>
              <a:spcBef>
                <a:spcPts val="0"/>
              </a:spcBef>
              <a:buFont typeface=".AppleSystemUIFont" charset="-120"/>
              <a:buChar char="–"/>
            </a:pPr>
            <a:r>
              <a:rPr lang="en-US" sz="2000" dirty="0" smtClean="0"/>
              <a:t>Overflow graph</a:t>
            </a:r>
          </a:p>
        </p:txBody>
      </p:sp>
      <p:sp>
        <p:nvSpPr>
          <p:cNvPr id="11" name="Содержимое 2"/>
          <p:cNvSpPr txBox="1">
            <a:spLocks/>
          </p:cNvSpPr>
          <p:nvPr/>
        </p:nvSpPr>
        <p:spPr>
          <a:xfrm>
            <a:off x="2779292" y="3297215"/>
            <a:ext cx="4516905" cy="1297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en-US" sz="1900" dirty="0" smtClean="0"/>
              <a:t>No interferences with graph itself </a:t>
            </a:r>
            <a:r>
              <a:rPr lang="en-US" sz="2000" dirty="0" smtClean="0"/>
              <a:t>+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en-US" sz="2000" dirty="0" smtClean="0"/>
              <a:t>Focusing on values +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en-US" sz="2000" dirty="0" smtClean="0"/>
              <a:t>Unclear without context –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94167" y="2705156"/>
            <a:ext cx="124594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VS.</a:t>
            </a:r>
            <a:endParaRPr lang="ru-RU" sz="28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t="13434" b="8051"/>
          <a:stretch/>
        </p:blipFill>
        <p:spPr>
          <a:xfrm>
            <a:off x="0" y="1417674"/>
            <a:ext cx="1475419" cy="24016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817" y="1048342"/>
            <a:ext cx="1511836" cy="345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4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8" b="9571"/>
          <a:stretch/>
        </p:blipFill>
        <p:spPr>
          <a:xfrm>
            <a:off x="1871030" y="1547865"/>
            <a:ext cx="6020772" cy="3201866"/>
          </a:xfrm>
        </p:spPr>
      </p:pic>
      <p:sp>
        <p:nvSpPr>
          <p:cNvPr id="12" name="TextBox 11"/>
          <p:cNvSpPr txBox="1"/>
          <p:nvPr/>
        </p:nvSpPr>
        <p:spPr>
          <a:xfrm>
            <a:off x="8054056" y="4499272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D0942"/>
                </a:solidFill>
              </a:rPr>
              <a:t>9</a:t>
            </a:r>
            <a:r>
              <a:rPr lang="en-US" dirty="0" smtClean="0">
                <a:solidFill>
                  <a:srgbClr val="ED0942"/>
                </a:solidFill>
              </a:rPr>
              <a:t>/13</a:t>
            </a:r>
            <a:endParaRPr lang="en-US" dirty="0">
              <a:solidFill>
                <a:srgbClr val="ED09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93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8" b="9571"/>
          <a:stretch/>
        </p:blipFill>
        <p:spPr>
          <a:xfrm>
            <a:off x="1871030" y="1547865"/>
            <a:ext cx="6020772" cy="3201866"/>
          </a:xfrm>
        </p:spPr>
      </p:pic>
      <p:sp>
        <p:nvSpPr>
          <p:cNvPr id="12" name="TextBox 11"/>
          <p:cNvSpPr txBox="1"/>
          <p:nvPr/>
        </p:nvSpPr>
        <p:spPr>
          <a:xfrm>
            <a:off x="8054056" y="4499272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D0942"/>
                </a:solidFill>
              </a:rPr>
              <a:t>9</a:t>
            </a:r>
            <a:r>
              <a:rPr lang="en-US" dirty="0" smtClean="0">
                <a:solidFill>
                  <a:srgbClr val="ED0942"/>
                </a:solidFill>
              </a:rPr>
              <a:t>/13</a:t>
            </a:r>
            <a:endParaRPr lang="en-US" dirty="0">
              <a:solidFill>
                <a:srgbClr val="ED094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 rot="20005583">
            <a:off x="3274842" y="3256464"/>
            <a:ext cx="631112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smtClean="0">
                <a:ln w="0"/>
                <a:solidFill>
                  <a:srgbClr val="ED094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#joke </a:t>
            </a:r>
            <a:endParaRPr lang="ru-RU" sz="6600" dirty="0">
              <a:ln w="0"/>
              <a:solidFill>
                <a:srgbClr val="ED094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914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-3258980" y="-3980788"/>
            <a:ext cx="7548179" cy="7548179"/>
          </a:xfrm>
          <a:prstGeom prst="ellipse">
            <a:avLst/>
          </a:prstGeom>
          <a:solidFill>
            <a:srgbClr val="1846BA">
              <a:alpha val="81000"/>
            </a:srgbClr>
          </a:solidFill>
          <a:ln>
            <a:solidFill>
              <a:srgbClr val="1846B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B0F0"/>
              </a:solidFill>
            </a:endParaRPr>
          </a:p>
        </p:txBody>
      </p:sp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LIVE DEMO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25563" y="4499272"/>
            <a:ext cx="7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ED0942"/>
                </a:solidFill>
              </a:rPr>
              <a:t>10/13</a:t>
            </a:r>
            <a:endParaRPr lang="en-US" dirty="0">
              <a:solidFill>
                <a:srgbClr val="ED094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77" y="400519"/>
            <a:ext cx="4098753" cy="409875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97284" y="4071767"/>
            <a:ext cx="599676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https://</a:t>
            </a:r>
            <a:r>
              <a:rPr lang="en-US" sz="2800" b="1" dirty="0" err="1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alexworldd.github.io</a:t>
            </a:r>
            <a:r>
              <a:rPr lang="en-US" sz="2800" b="1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</a:t>
            </a:r>
            <a:r>
              <a:rPr lang="en-US" sz="2800" b="1" dirty="0" err="1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SpaceVK</a:t>
            </a:r>
            <a:r>
              <a:rPr lang="en-US" sz="2800" b="1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</a:t>
            </a:r>
            <a:endParaRPr lang="ru-RU" sz="2800" b="1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533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199" y="1746133"/>
            <a:ext cx="8557327" cy="2848490"/>
          </a:xfrm>
        </p:spPr>
        <p:txBody>
          <a:bodyPr/>
          <a:lstStyle/>
          <a:p>
            <a:pPr>
              <a:buClr>
                <a:srgbClr val="ED094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The given result could be easily adapted for any kind of group</a:t>
            </a:r>
            <a:endParaRPr lang="en-US" dirty="0" smtClean="0"/>
          </a:p>
          <a:p>
            <a:pPr>
              <a:buClr>
                <a:srgbClr val="ED094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Implemented techniques and methods are universal</a:t>
            </a:r>
            <a:endParaRPr lang="en-US" dirty="0" smtClean="0"/>
          </a:p>
          <a:p>
            <a:pPr>
              <a:buClr>
                <a:srgbClr val="ED094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High-performance and smooth animation has been achieved by data modification</a:t>
            </a:r>
            <a:endParaRPr lang="en-US" dirty="0" smtClean="0"/>
          </a:p>
          <a:p>
            <a:pPr>
              <a:buClr>
                <a:srgbClr val="ED094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prospect and evolution </a:t>
            </a:r>
            <a:r>
              <a:rPr lang="en-US" dirty="0" smtClean="0"/>
              <a:t>ways for further work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7825563" y="4499272"/>
            <a:ext cx="7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D0942"/>
                </a:solidFill>
              </a:rPr>
              <a:t>11/13</a:t>
            </a:r>
            <a:endParaRPr lang="en-US" dirty="0">
              <a:solidFill>
                <a:srgbClr val="ED09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60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997422"/>
            <a:ext cx="5965438" cy="637820"/>
          </a:xfrm>
        </p:spPr>
        <p:txBody>
          <a:bodyPr/>
          <a:lstStyle/>
          <a:p>
            <a:r>
              <a:rPr lang="en-US" b="1" dirty="0" smtClean="0"/>
              <a:t>Main q</a:t>
            </a:r>
            <a:r>
              <a:rPr lang="en-US" b="1" dirty="0" smtClean="0"/>
              <a:t>uestion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4693" y="1635242"/>
            <a:ext cx="7670470" cy="1652588"/>
          </a:xfrm>
        </p:spPr>
        <p:txBody>
          <a:bodyPr>
            <a:normAutofit/>
          </a:bodyPr>
          <a:lstStyle/>
          <a:p>
            <a:r>
              <a:rPr lang="en-US" sz="2400" dirty="0"/>
              <a:t>How can we popularize information about the</a:t>
            </a:r>
            <a:r>
              <a:rPr lang="ru-RU" sz="2400" dirty="0"/>
              <a:t> </a:t>
            </a:r>
            <a:r>
              <a:rPr lang="en-US" sz="2400" dirty="0"/>
              <a:t>outer space in social network?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54056" y="4499272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D0942"/>
                </a:solidFill>
              </a:rPr>
              <a:t>2/13</a:t>
            </a:r>
            <a:endParaRPr lang="en-US" dirty="0">
              <a:solidFill>
                <a:srgbClr val="ED09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06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6817540" cy="620483"/>
          </a:xfrm>
        </p:spPr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7825563" y="4499272"/>
            <a:ext cx="7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D0942"/>
                </a:solidFill>
              </a:rPr>
              <a:t>12/13</a:t>
            </a:r>
            <a:endParaRPr lang="en-US" dirty="0">
              <a:solidFill>
                <a:srgbClr val="ED094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38" y="1434451"/>
            <a:ext cx="2755300" cy="275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8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258"/>
            <a:ext cx="8229600" cy="620483"/>
          </a:xfrm>
        </p:spPr>
        <p:txBody>
          <a:bodyPr/>
          <a:lstStyle/>
          <a:p>
            <a:r>
              <a:rPr lang="en-US" dirty="0"/>
              <a:t>Thank you for </a:t>
            </a:r>
            <a:r>
              <a:rPr lang="en-US" dirty="0" smtClean="0"/>
              <a:t>attention</a:t>
            </a:r>
            <a:r>
              <a:rPr lang="ru-RU" dirty="0"/>
              <a:t>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2578684"/>
            <a:ext cx="8229600" cy="103638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malutin.alex</a:t>
            </a:r>
            <a:r>
              <a:rPr lang="en-US" dirty="0" smtClean="0">
                <a:solidFill>
                  <a:srgbClr val="00B0F0"/>
                </a:solidFill>
              </a:rPr>
              <a:t>@</a:t>
            </a:r>
            <a:r>
              <a:rPr lang="en-US" dirty="0" smtClean="0">
                <a:solidFill>
                  <a:schemeClr val="bg1"/>
                </a:solidFill>
              </a:rPr>
              <a:t>gmail.com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/>
              <a:t>www.</a:t>
            </a:r>
            <a:r>
              <a:rPr lang="pl-PL" dirty="0" smtClean="0"/>
              <a:t>ifmo.ru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997422"/>
            <a:ext cx="5965438" cy="637820"/>
          </a:xfrm>
        </p:spPr>
        <p:txBody>
          <a:bodyPr/>
          <a:lstStyle/>
          <a:p>
            <a:r>
              <a:rPr lang="en-US" b="1" dirty="0" smtClean="0"/>
              <a:t>Main q</a:t>
            </a:r>
            <a:r>
              <a:rPr lang="en-US" b="1" dirty="0" smtClean="0"/>
              <a:t>uestion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4693" y="1635242"/>
            <a:ext cx="7670470" cy="165258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How can we </a:t>
            </a:r>
            <a:r>
              <a:rPr lang="en-US" sz="2400" dirty="0" smtClean="0"/>
              <a:t>popula</a:t>
            </a:r>
            <a:r>
              <a:rPr lang="en-US" sz="2400" dirty="0" smtClean="0"/>
              <a:t>rize</a:t>
            </a:r>
            <a:r>
              <a:rPr lang="en-US" sz="2400" dirty="0" smtClean="0"/>
              <a:t> information about the</a:t>
            </a:r>
            <a:r>
              <a:rPr lang="ru-RU" sz="2400" dirty="0" smtClean="0"/>
              <a:t> </a:t>
            </a:r>
            <a:r>
              <a:rPr lang="en-US" sz="2400" dirty="0" smtClean="0"/>
              <a:t>outer space in social network?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54056" y="4499272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D0942"/>
                </a:solidFill>
              </a:rPr>
              <a:t>2/13</a:t>
            </a:r>
            <a:endParaRPr lang="en-US" dirty="0">
              <a:solidFill>
                <a:srgbClr val="ED094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335" y="2056276"/>
            <a:ext cx="2861947" cy="286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997422"/>
            <a:ext cx="5965438" cy="637820"/>
          </a:xfrm>
        </p:spPr>
        <p:txBody>
          <a:bodyPr/>
          <a:lstStyle/>
          <a:p>
            <a:r>
              <a:rPr lang="en-US" b="1" dirty="0" smtClean="0"/>
              <a:t>Main q</a:t>
            </a:r>
            <a:r>
              <a:rPr lang="en-US" b="1" dirty="0" smtClean="0"/>
              <a:t>uestion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4693" y="1635242"/>
            <a:ext cx="7670470" cy="1652588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can we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popula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rize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information about the</a:t>
            </a:r>
            <a:r>
              <a:rPr lang="ru-RU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outer space in social network?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54056" y="4499272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D0942"/>
                </a:solidFill>
              </a:rPr>
              <a:t>2/13</a:t>
            </a:r>
            <a:endParaRPr lang="en-US" dirty="0">
              <a:solidFill>
                <a:srgbClr val="ED094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119335" y="2056276"/>
            <a:ext cx="2861947" cy="28619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20005583">
            <a:off x="883006" y="1965267"/>
            <a:ext cx="740997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 smtClean="0">
                <a:ln w="0"/>
                <a:solidFill>
                  <a:srgbClr val="ED094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</a:t>
            </a:r>
            <a:r>
              <a:rPr lang="en-US" sz="6600" dirty="0" err="1" smtClean="0">
                <a:ln w="0"/>
                <a:solidFill>
                  <a:srgbClr val="ED094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notScienceWay</a:t>
            </a:r>
            <a:endParaRPr lang="ru-RU" sz="6600" dirty="0">
              <a:ln w="0"/>
              <a:solidFill>
                <a:srgbClr val="ED094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613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997422"/>
            <a:ext cx="5965438" cy="637820"/>
          </a:xfrm>
        </p:spPr>
        <p:txBody>
          <a:bodyPr/>
          <a:lstStyle/>
          <a:p>
            <a:r>
              <a:rPr lang="en-US" b="1" dirty="0" smtClean="0"/>
              <a:t>Concrete</a:t>
            </a:r>
            <a:r>
              <a:rPr lang="en-US" b="1" dirty="0" smtClean="0"/>
              <a:t> questions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4693" y="1635242"/>
            <a:ext cx="7496271" cy="165258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Who is </a:t>
            </a:r>
            <a:r>
              <a:rPr lang="en-US" sz="2400" dirty="0" smtClean="0">
                <a:solidFill>
                  <a:srgbClr val="00B0F0"/>
                </a:solidFill>
              </a:rPr>
              <a:t>the audience</a:t>
            </a:r>
            <a:r>
              <a:rPr lang="en-US" sz="2400" dirty="0" smtClean="0"/>
              <a:t> of groups about Space?</a:t>
            </a:r>
          </a:p>
          <a:p>
            <a:r>
              <a:rPr lang="en-US" sz="2400" dirty="0" smtClean="0"/>
              <a:t>How this audience does </a:t>
            </a:r>
            <a:r>
              <a:rPr lang="en-US" sz="2400" dirty="0" smtClean="0">
                <a:solidFill>
                  <a:srgbClr val="00B0F0"/>
                </a:solidFill>
              </a:rPr>
              <a:t>react on</a:t>
            </a:r>
            <a:r>
              <a:rPr lang="en-US" sz="2400" dirty="0" smtClean="0"/>
              <a:t> specific </a:t>
            </a:r>
            <a:r>
              <a:rPr lang="en-US" sz="2400" dirty="0" smtClean="0">
                <a:solidFill>
                  <a:srgbClr val="00B0F0"/>
                </a:solidFill>
              </a:rPr>
              <a:t>events</a:t>
            </a:r>
            <a:r>
              <a:rPr lang="en-US" sz="2400" dirty="0" smtClean="0"/>
              <a:t>?</a:t>
            </a:r>
          </a:p>
          <a:p>
            <a:r>
              <a:rPr lang="en-US" sz="2400" dirty="0" smtClean="0"/>
              <a:t>What is </a:t>
            </a:r>
            <a:r>
              <a:rPr lang="en-US" sz="2400" dirty="0" smtClean="0">
                <a:solidFill>
                  <a:srgbClr val="00B0F0"/>
                </a:solidFill>
              </a:rPr>
              <a:t>the best way</a:t>
            </a:r>
            <a:r>
              <a:rPr lang="en-US" sz="2400" dirty="0" smtClean="0"/>
              <a:t> of sale data on the market?</a:t>
            </a:r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054056" y="4499272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D0942"/>
                </a:solidFill>
              </a:rPr>
              <a:t>2/13</a:t>
            </a:r>
            <a:endParaRPr lang="en-US" dirty="0">
              <a:solidFill>
                <a:srgbClr val="ED09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47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997422"/>
            <a:ext cx="5965438" cy="637820"/>
          </a:xfrm>
        </p:spPr>
        <p:txBody>
          <a:bodyPr/>
          <a:lstStyle/>
          <a:p>
            <a:r>
              <a:rPr lang="en-US" b="1" dirty="0" smtClean="0"/>
              <a:t>Concrete</a:t>
            </a:r>
            <a:r>
              <a:rPr lang="en-US" b="1" dirty="0" smtClean="0"/>
              <a:t> questions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4693" y="1635242"/>
            <a:ext cx="7496271" cy="165258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Who is </a:t>
            </a:r>
            <a:r>
              <a:rPr lang="en-US" sz="2400" dirty="0" smtClean="0">
                <a:solidFill>
                  <a:srgbClr val="00B0F0"/>
                </a:solidFill>
              </a:rPr>
              <a:t>the audience</a:t>
            </a:r>
            <a:r>
              <a:rPr lang="en-US" sz="2400" dirty="0" smtClean="0"/>
              <a:t> of groups about Space?</a:t>
            </a:r>
          </a:p>
          <a:p>
            <a:r>
              <a:rPr lang="en-US" sz="2400" dirty="0" smtClean="0"/>
              <a:t>How this audience does </a:t>
            </a:r>
            <a:r>
              <a:rPr lang="en-US" sz="2400" dirty="0" smtClean="0">
                <a:solidFill>
                  <a:srgbClr val="00B0F0"/>
                </a:solidFill>
              </a:rPr>
              <a:t>react on</a:t>
            </a:r>
            <a:r>
              <a:rPr lang="en-US" sz="2400" dirty="0" smtClean="0"/>
              <a:t> specific </a:t>
            </a:r>
            <a:r>
              <a:rPr lang="en-US" sz="2400" dirty="0" smtClean="0">
                <a:solidFill>
                  <a:srgbClr val="00B0F0"/>
                </a:solidFill>
              </a:rPr>
              <a:t>events</a:t>
            </a:r>
            <a:r>
              <a:rPr lang="en-US" sz="2400" dirty="0" smtClean="0"/>
              <a:t>?</a:t>
            </a:r>
          </a:p>
          <a:p>
            <a:r>
              <a:rPr lang="en-US" sz="2400" dirty="0" smtClean="0"/>
              <a:t>What is </a:t>
            </a:r>
            <a:r>
              <a:rPr lang="en-US" sz="2400" dirty="0" smtClean="0">
                <a:solidFill>
                  <a:srgbClr val="00B0F0"/>
                </a:solidFill>
              </a:rPr>
              <a:t>the best way</a:t>
            </a:r>
            <a:r>
              <a:rPr lang="en-US" sz="2400" dirty="0" smtClean="0"/>
              <a:t> of sale data on the market?</a:t>
            </a:r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054056" y="4499272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D0942"/>
                </a:solidFill>
              </a:rPr>
              <a:t>2/13</a:t>
            </a:r>
            <a:endParaRPr lang="en-US" dirty="0">
              <a:solidFill>
                <a:srgbClr val="ED094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70578" y="3146062"/>
            <a:ext cx="740997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</a:t>
            </a:r>
            <a:r>
              <a:rPr lang="en-US" sz="6600" b="1" dirty="0" err="1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DataVisualization</a:t>
            </a:r>
            <a:endParaRPr lang="ru-RU" sz="6600" b="1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294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54056" y="4499272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D0942"/>
                </a:solidFill>
              </a:rPr>
              <a:t>3</a:t>
            </a:r>
            <a:r>
              <a:rPr lang="en-US" dirty="0" smtClean="0">
                <a:solidFill>
                  <a:srgbClr val="ED0942"/>
                </a:solidFill>
              </a:rPr>
              <a:t>/13</a:t>
            </a:r>
            <a:endParaRPr lang="en-US" dirty="0">
              <a:solidFill>
                <a:srgbClr val="ED0942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48316" y="1547865"/>
            <a:ext cx="5582818" cy="284849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INTRODUCTION</a:t>
            </a:r>
          </a:p>
          <a:p>
            <a:r>
              <a:rPr lang="en-US" sz="2000" dirty="0" smtClean="0"/>
              <a:t>MAIN PART</a:t>
            </a:r>
          </a:p>
          <a:p>
            <a:pPr lvl="1">
              <a:buClr>
                <a:srgbClr val="00B0F0"/>
              </a:buClr>
            </a:pPr>
            <a:r>
              <a:rPr lang="en-US" sz="2000" dirty="0" smtClean="0"/>
              <a:t>Data</a:t>
            </a:r>
            <a:endParaRPr lang="en-US" sz="2000" dirty="0" smtClean="0"/>
          </a:p>
          <a:p>
            <a:pPr lvl="1">
              <a:buClr>
                <a:srgbClr val="00B0F0"/>
              </a:buClr>
            </a:pPr>
            <a:r>
              <a:rPr lang="en-US" sz="2000" dirty="0" smtClean="0"/>
              <a:t>Solved tasks</a:t>
            </a:r>
          </a:p>
          <a:p>
            <a:pPr lvl="1">
              <a:buClr>
                <a:srgbClr val="00B0F0"/>
              </a:buClr>
            </a:pPr>
            <a:r>
              <a:rPr lang="en-US" sz="2000" dirty="0" smtClean="0"/>
              <a:t>Pros and cons</a:t>
            </a:r>
            <a:endParaRPr lang="en-US" sz="2000" dirty="0" smtClean="0"/>
          </a:p>
          <a:p>
            <a:r>
              <a:rPr lang="en-US" sz="2000" dirty="0" smtClean="0"/>
              <a:t>DEMO</a:t>
            </a:r>
            <a:endParaRPr lang="en-US" sz="2000" dirty="0" smtClean="0"/>
          </a:p>
          <a:p>
            <a:r>
              <a:rPr lang="en-US" sz="2000" dirty="0" smtClean="0"/>
              <a:t>CONCLUSION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645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4534" y="1699327"/>
            <a:ext cx="79598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VK collect </a:t>
            </a:r>
            <a:r>
              <a:rPr lang="en-US" sz="2000" dirty="0" smtClean="0">
                <a:solidFill>
                  <a:srgbClr val="00B0F0"/>
                </a:solidFill>
              </a:rPr>
              <a:t>a vast amount of data </a:t>
            </a:r>
            <a:r>
              <a:rPr lang="en-US" sz="2000" dirty="0" smtClean="0"/>
              <a:t>about member of groups</a:t>
            </a:r>
            <a:endParaRPr lang="ru-RU" sz="2000" dirty="0" smtClean="0"/>
          </a:p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VK group stat shows data </a:t>
            </a:r>
            <a:r>
              <a:rPr lang="en-US" sz="2000" dirty="0" smtClean="0">
                <a:solidFill>
                  <a:srgbClr val="00B0F0"/>
                </a:solidFill>
              </a:rPr>
              <a:t>just for one</a:t>
            </a:r>
            <a:r>
              <a:rPr lang="en-US" sz="2000" dirty="0" smtClean="0"/>
              <a:t> group</a:t>
            </a:r>
            <a:endParaRPr lang="en-US" sz="2000" dirty="0" smtClean="0"/>
          </a:p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The majority of entities </a:t>
            </a:r>
            <a:r>
              <a:rPr lang="en-US" sz="2000" dirty="0" smtClean="0">
                <a:solidFill>
                  <a:srgbClr val="00B0F0"/>
                </a:solidFill>
              </a:rPr>
              <a:t>as a text</a:t>
            </a:r>
          </a:p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VK </a:t>
            </a:r>
            <a:r>
              <a:rPr lang="en-US" sz="2000" dirty="0" smtClean="0">
                <a:solidFill>
                  <a:srgbClr val="00B0F0"/>
                </a:solidFill>
              </a:rPr>
              <a:t>allows to download</a:t>
            </a:r>
            <a:r>
              <a:rPr lang="en-US" sz="2000" dirty="0" smtClean="0"/>
              <a:t> stats from groups with trivial </a:t>
            </a:r>
            <a:r>
              <a:rPr lang="en-US" sz="2000" i="1" dirty="0" err="1" smtClean="0"/>
              <a:t>stats.get</a:t>
            </a:r>
            <a:r>
              <a:rPr lang="en-US" sz="2000" dirty="0" smtClean="0"/>
              <a:t> command</a:t>
            </a:r>
            <a:endParaRPr lang="ru-RU" sz="2000" dirty="0">
              <a:solidFill>
                <a:srgbClr val="00B0F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4056" y="4499272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D0942"/>
                </a:solidFill>
              </a:rPr>
              <a:t>4</a:t>
            </a:r>
            <a:r>
              <a:rPr lang="en-US" dirty="0" smtClean="0">
                <a:solidFill>
                  <a:srgbClr val="ED0942"/>
                </a:solidFill>
              </a:rPr>
              <a:t>/13</a:t>
            </a:r>
            <a:endParaRPr lang="en-US" dirty="0">
              <a:solidFill>
                <a:srgbClr val="ED094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64818" y="3380410"/>
            <a:ext cx="708923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solidFill>
                  <a:srgbClr val="ED094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Non-intuitive and unfitted for presentation purpose</a:t>
            </a:r>
            <a:endParaRPr lang="ru-RU" sz="2400" dirty="0">
              <a:ln w="0"/>
              <a:solidFill>
                <a:srgbClr val="ED094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882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4534" y="1699327"/>
            <a:ext cx="79598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VK collect </a:t>
            </a:r>
            <a:r>
              <a:rPr lang="en-US" sz="2000" dirty="0" smtClean="0">
                <a:solidFill>
                  <a:srgbClr val="00B0F0"/>
                </a:solidFill>
              </a:rPr>
              <a:t>a vast amount of data </a:t>
            </a:r>
            <a:r>
              <a:rPr lang="en-US" sz="2000" dirty="0" smtClean="0"/>
              <a:t>about member of groups</a:t>
            </a:r>
            <a:endParaRPr lang="ru-RU" sz="2000" dirty="0" smtClean="0"/>
          </a:p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VK group stat shows data </a:t>
            </a:r>
            <a:r>
              <a:rPr lang="en-US" sz="2000" dirty="0" smtClean="0">
                <a:solidFill>
                  <a:srgbClr val="00B0F0"/>
                </a:solidFill>
              </a:rPr>
              <a:t>just for one</a:t>
            </a:r>
            <a:r>
              <a:rPr lang="en-US" sz="2000" dirty="0" smtClean="0"/>
              <a:t> group</a:t>
            </a:r>
            <a:endParaRPr lang="en-US" sz="2000" dirty="0" smtClean="0"/>
          </a:p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The majority of entities </a:t>
            </a:r>
            <a:r>
              <a:rPr lang="en-US" sz="2000" dirty="0" smtClean="0">
                <a:solidFill>
                  <a:srgbClr val="00B0F0"/>
                </a:solidFill>
              </a:rPr>
              <a:t>as a text</a:t>
            </a:r>
          </a:p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VK </a:t>
            </a:r>
            <a:r>
              <a:rPr lang="en-US" sz="2000" dirty="0" smtClean="0">
                <a:solidFill>
                  <a:srgbClr val="00B0F0"/>
                </a:solidFill>
              </a:rPr>
              <a:t>allows to download</a:t>
            </a:r>
            <a:r>
              <a:rPr lang="en-US" sz="2000" dirty="0" smtClean="0"/>
              <a:t> stats from groups with trivial </a:t>
            </a:r>
            <a:r>
              <a:rPr lang="en-US" sz="2000" i="1" dirty="0" err="1" smtClean="0"/>
              <a:t>stats.get</a:t>
            </a:r>
            <a:r>
              <a:rPr lang="en-US" sz="2000" dirty="0" smtClean="0"/>
              <a:t> command</a:t>
            </a:r>
            <a:endParaRPr lang="ru-RU" sz="2000" dirty="0">
              <a:solidFill>
                <a:srgbClr val="00B0F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4056" y="4499272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D0942"/>
                </a:solidFill>
              </a:rPr>
              <a:t>4</a:t>
            </a:r>
            <a:r>
              <a:rPr lang="en-US" dirty="0" smtClean="0">
                <a:solidFill>
                  <a:srgbClr val="ED0942"/>
                </a:solidFill>
              </a:rPr>
              <a:t>/13</a:t>
            </a:r>
            <a:endParaRPr lang="en-US" dirty="0">
              <a:solidFill>
                <a:srgbClr val="ED094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64818" y="3058925"/>
            <a:ext cx="708923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Download and Munge Data</a:t>
            </a:r>
            <a:endParaRPr lang="ru-RU" sz="2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91218" y="4237852"/>
            <a:ext cx="708923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Present it!</a:t>
            </a:r>
            <a:endParaRPr lang="ru-RU" sz="2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672316" y="3377702"/>
            <a:ext cx="1431851" cy="127328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30362" y="3438876"/>
            <a:ext cx="708923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Select the types of visualization</a:t>
            </a:r>
            <a:endParaRPr lang="ru-RU" sz="2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97831" y="3818827"/>
            <a:ext cx="708923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Implement it</a:t>
            </a:r>
            <a:endParaRPr lang="ru-RU" sz="2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37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5552</TotalTime>
  <Words>699</Words>
  <Application>Microsoft Macintosh PowerPoint</Application>
  <PresentationFormat>On-screen Show (16:9)</PresentationFormat>
  <Paragraphs>318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.AppleSystemUIFont</vt:lpstr>
      <vt:lpstr>Calibri</vt:lpstr>
      <vt:lpstr>Mangal</vt:lpstr>
      <vt:lpstr>Arial</vt:lpstr>
      <vt:lpstr>Cover</vt:lpstr>
      <vt:lpstr>1_Cover</vt:lpstr>
      <vt:lpstr>Visualization of statistics from VK  by example of outer space communities.</vt:lpstr>
      <vt:lpstr>Main question:</vt:lpstr>
      <vt:lpstr>Main question:</vt:lpstr>
      <vt:lpstr>Main question:</vt:lpstr>
      <vt:lpstr>Concrete questions:</vt:lpstr>
      <vt:lpstr>Concrete questions:</vt:lpstr>
      <vt:lpstr>Table of content</vt:lpstr>
      <vt:lpstr>Introduction</vt:lpstr>
      <vt:lpstr>Introduction</vt:lpstr>
      <vt:lpstr>DATA</vt:lpstr>
      <vt:lpstr>DATA</vt:lpstr>
      <vt:lpstr>DATA</vt:lpstr>
      <vt:lpstr>Solved task:</vt:lpstr>
      <vt:lpstr>Solved task:</vt:lpstr>
      <vt:lpstr>Solved task:</vt:lpstr>
      <vt:lpstr>Implementation</vt:lpstr>
      <vt:lpstr>Implementation</vt:lpstr>
      <vt:lpstr>LIVE DEMO</vt:lpstr>
      <vt:lpstr>CONCLUSION</vt:lpstr>
      <vt:lpstr>Questions?</vt:lpstr>
      <vt:lpstr>Thank you for attention!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Алексей Малютин</cp:lastModifiedBy>
  <cp:revision>90</cp:revision>
  <dcterms:created xsi:type="dcterms:W3CDTF">2014-06-27T12:30:22Z</dcterms:created>
  <dcterms:modified xsi:type="dcterms:W3CDTF">2018-01-15T22:57:07Z</dcterms:modified>
</cp:coreProperties>
</file>